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57" r:id="rId3"/>
    <p:sldId id="394" r:id="rId4"/>
    <p:sldId id="260" r:id="rId5"/>
    <p:sldId id="274" r:id="rId6"/>
    <p:sldId id="395" r:id="rId7"/>
    <p:sldId id="259" r:id="rId8"/>
    <p:sldId id="396" r:id="rId9"/>
    <p:sldId id="261" r:id="rId10"/>
    <p:sldId id="397" r:id="rId11"/>
    <p:sldId id="398" r:id="rId12"/>
    <p:sldId id="399" r:id="rId13"/>
    <p:sldId id="400"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7930DF-8760-7F4B-983F-BEF5799F16A4}">
          <p14:sldIdLst>
            <p14:sldId id="256"/>
          </p14:sldIdLst>
        </p14:section>
        <p14:section name="Introductions" id="{35EB83CF-8312-E04C-BE5D-5B5B167A87B2}">
          <p14:sldIdLst>
            <p14:sldId id="257"/>
            <p14:sldId id="394"/>
            <p14:sldId id="260"/>
          </p14:sldIdLst>
        </p14:section>
        <p14:section name="Introduction to Data Science" id="{7D9500FF-795B-494C-97BB-7FABEECD935B}">
          <p14:sldIdLst>
            <p14:sldId id="274"/>
            <p14:sldId id="395"/>
            <p14:sldId id="259"/>
            <p14:sldId id="396"/>
            <p14:sldId id="261"/>
            <p14:sldId id="397"/>
            <p14:sldId id="398"/>
            <p14:sldId id="399"/>
            <p14:sldId id="40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Fost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9F500A-E807-4301-BA78-465B96CE0612}">
  <a:tblStyle styleId="{ED9F500A-E807-4301-BA78-465B96CE061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67E7EADA-E3AB-485C-BFD6-CFC8AEFE2E91}" styleName="Table_1"/>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6" d="100"/>
          <a:sy n="146" d="100"/>
        </p:scale>
        <p:origin x="-52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8695637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Charlie voiceover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 Red">
    <p:bg>
      <p:bgPr>
        <a:solidFill>
          <a:srgbClr val="E51B24"/>
        </a:solidFill>
        <a:effectLst/>
      </p:bgPr>
    </p:bg>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302518" y="548200"/>
            <a:ext cx="8311800" cy="1852200"/>
          </a:xfrm>
          <a:prstGeom prst="rect">
            <a:avLst/>
          </a:prstGeom>
        </p:spPr>
        <p:txBody>
          <a:bodyPr lIns="91425" tIns="91425" rIns="91425" bIns="91425" anchor="t" anchorCtr="0"/>
          <a:lstStyle>
            <a:lvl1pPr lvl="0" rtl="0">
              <a:spcBef>
                <a:spcPts val="0"/>
              </a:spcBef>
              <a:buClr>
                <a:srgbClr val="F3F3F3"/>
              </a:buClr>
              <a:buSzPct val="100000"/>
              <a:buFont typeface="Oswald"/>
              <a:defRPr sz="4800" b="1">
                <a:solidFill>
                  <a:srgbClr val="F3F3F3"/>
                </a:solidFill>
                <a:latin typeface="Oswald"/>
                <a:ea typeface="Oswald"/>
                <a:cs typeface="Oswald"/>
                <a:sym typeface="Oswald"/>
              </a:defRPr>
            </a:lvl1pPr>
            <a:lvl2pPr lvl="1" rtl="0">
              <a:spcBef>
                <a:spcPts val="0"/>
              </a:spcBef>
              <a:buSzPct val="100000"/>
              <a:buFont typeface="Oswald"/>
              <a:defRPr sz="4800">
                <a:latin typeface="Oswald"/>
                <a:ea typeface="Oswald"/>
                <a:cs typeface="Oswald"/>
                <a:sym typeface="Oswald"/>
              </a:defRPr>
            </a:lvl2pPr>
            <a:lvl3pPr lvl="2" rtl="0">
              <a:spcBef>
                <a:spcPts val="0"/>
              </a:spcBef>
              <a:buSzPct val="100000"/>
              <a:buFont typeface="Oswald"/>
              <a:defRPr sz="4800">
                <a:latin typeface="Oswald"/>
                <a:ea typeface="Oswald"/>
                <a:cs typeface="Oswald"/>
                <a:sym typeface="Oswald"/>
              </a:defRPr>
            </a:lvl3pPr>
            <a:lvl4pPr lvl="3" rtl="0">
              <a:spcBef>
                <a:spcPts val="0"/>
              </a:spcBef>
              <a:buSzPct val="100000"/>
              <a:buFont typeface="Oswald"/>
              <a:defRPr sz="4800">
                <a:latin typeface="Oswald"/>
                <a:ea typeface="Oswald"/>
                <a:cs typeface="Oswald"/>
                <a:sym typeface="Oswald"/>
              </a:defRPr>
            </a:lvl4pPr>
            <a:lvl5pPr lvl="4" rtl="0">
              <a:spcBef>
                <a:spcPts val="0"/>
              </a:spcBef>
              <a:buSzPct val="100000"/>
              <a:buFont typeface="Oswald"/>
              <a:defRPr sz="4800">
                <a:latin typeface="Oswald"/>
                <a:ea typeface="Oswald"/>
                <a:cs typeface="Oswald"/>
                <a:sym typeface="Oswald"/>
              </a:defRPr>
            </a:lvl5pPr>
            <a:lvl6pPr lvl="5" rtl="0">
              <a:spcBef>
                <a:spcPts val="0"/>
              </a:spcBef>
              <a:buSzPct val="100000"/>
              <a:buFont typeface="Oswald"/>
              <a:defRPr sz="4800">
                <a:latin typeface="Oswald"/>
                <a:ea typeface="Oswald"/>
                <a:cs typeface="Oswald"/>
                <a:sym typeface="Oswald"/>
              </a:defRPr>
            </a:lvl6pPr>
            <a:lvl7pPr lvl="6" rtl="0">
              <a:spcBef>
                <a:spcPts val="0"/>
              </a:spcBef>
              <a:buSzPct val="100000"/>
              <a:buFont typeface="Oswald"/>
              <a:defRPr sz="4800">
                <a:latin typeface="Oswald"/>
                <a:ea typeface="Oswald"/>
                <a:cs typeface="Oswald"/>
                <a:sym typeface="Oswald"/>
              </a:defRPr>
            </a:lvl7pPr>
            <a:lvl8pPr lvl="7" rtl="0">
              <a:spcBef>
                <a:spcPts val="0"/>
              </a:spcBef>
              <a:buSzPct val="100000"/>
              <a:buFont typeface="Oswald"/>
              <a:defRPr sz="4800">
                <a:latin typeface="Oswald"/>
                <a:ea typeface="Oswald"/>
                <a:cs typeface="Oswald"/>
                <a:sym typeface="Oswald"/>
              </a:defRPr>
            </a:lvl8pPr>
            <a:lvl9pPr lvl="8" rtl="0">
              <a:spcBef>
                <a:spcPts val="0"/>
              </a:spcBef>
              <a:buSzPct val="100000"/>
              <a:buFont typeface="Oswald"/>
              <a:defRPr sz="4800">
                <a:latin typeface="Oswald"/>
                <a:ea typeface="Oswald"/>
                <a:cs typeface="Oswald"/>
                <a:sym typeface="Oswald"/>
              </a:defRPr>
            </a:lvl9pPr>
          </a:lstStyle>
          <a:p>
            <a:endParaRPr/>
          </a:p>
        </p:txBody>
      </p:sp>
      <p:sp>
        <p:nvSpPr>
          <p:cNvPr id="23" name="Shape 23"/>
          <p:cNvSpPr/>
          <p:nvPr/>
        </p:nvSpPr>
        <p:spPr>
          <a:xfrm>
            <a:off x="416100" y="349375"/>
            <a:ext cx="8272800" cy="130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 name="Shape 24"/>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25" name="Shape 25"/>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26" name="Shape 26"/>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6">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8" name="Shape 78"/>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9" name="Shape 7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Cop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ubTitle" idx="1"/>
          </p:nvPr>
        </p:nvSpPr>
        <p:spPr>
          <a:xfrm>
            <a:off x="320275" y="941000"/>
            <a:ext cx="8362200" cy="37755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ulleted Lis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204164" y="939200"/>
            <a:ext cx="8491200" cy="3797700"/>
          </a:xfrm>
          <a:prstGeom prst="rect">
            <a:avLst/>
          </a:prstGeom>
        </p:spPr>
        <p:txBody>
          <a:bodyPr lIns="91425" tIns="91425" rIns="91425" bIns="91425" anchor="t" anchorCtr="0"/>
          <a:lstStyle>
            <a:lvl1pPr lvl="0" rtl="0">
              <a:lnSpc>
                <a:spcPct val="115000"/>
              </a:lnSpc>
              <a:spcBef>
                <a:spcPts val="600"/>
              </a:spcBef>
              <a:buSzPct val="100000"/>
              <a:buFont typeface="Georgia"/>
              <a:buChar char="▸"/>
              <a:defRPr sz="1800">
                <a:latin typeface="Georgia"/>
                <a:ea typeface="Georgia"/>
                <a:cs typeface="Georgia"/>
                <a:sym typeface="Georgia"/>
              </a:defRPr>
            </a:lvl1pPr>
            <a:lvl2pPr lvl="1" rtl="0">
              <a:lnSpc>
                <a:spcPct val="115000"/>
              </a:lnSpc>
              <a:spcBef>
                <a:spcPts val="480"/>
              </a:spcBef>
              <a:buFont typeface="Georgia"/>
              <a:buChar char="●"/>
              <a:defRPr>
                <a:latin typeface="Georgia"/>
                <a:ea typeface="Georgia"/>
                <a:cs typeface="Georgia"/>
                <a:sym typeface="Georgia"/>
              </a:defRPr>
            </a:lvl2pPr>
            <a:lvl3pPr lvl="2" rtl="0">
              <a:lnSpc>
                <a:spcPct val="115000"/>
              </a:lnSpc>
              <a:spcBef>
                <a:spcPts val="480"/>
              </a:spcBef>
              <a:buFont typeface="Georgia"/>
              <a:buChar char="●"/>
              <a:defRPr>
                <a:latin typeface="Georgia"/>
                <a:ea typeface="Georgia"/>
                <a:cs typeface="Georgia"/>
                <a:sym typeface="Georgia"/>
              </a:defRPr>
            </a:lvl3pPr>
            <a:lvl4pPr lvl="3" rtl="0">
              <a:lnSpc>
                <a:spcPct val="115000"/>
              </a:lnSpc>
              <a:spcBef>
                <a:spcPts val="360"/>
              </a:spcBef>
              <a:buFont typeface="Georgia"/>
              <a:buChar char="●"/>
              <a:defRPr>
                <a:latin typeface="Georgia"/>
                <a:ea typeface="Georgia"/>
                <a:cs typeface="Georgia"/>
                <a:sym typeface="Georgia"/>
              </a:defRPr>
            </a:lvl4pPr>
            <a:lvl5pPr lvl="4" rtl="0">
              <a:lnSpc>
                <a:spcPct val="115000"/>
              </a:lnSpc>
              <a:spcBef>
                <a:spcPts val="360"/>
              </a:spcBef>
              <a:buFont typeface="Georgia"/>
              <a:defRPr>
                <a:latin typeface="Georgia"/>
                <a:ea typeface="Georgia"/>
                <a:cs typeface="Georgia"/>
                <a:sym typeface="Georgia"/>
              </a:defRPr>
            </a:lvl5pPr>
            <a:lvl6pPr lvl="5" rtl="0">
              <a:lnSpc>
                <a:spcPct val="115000"/>
              </a:lnSpc>
              <a:spcBef>
                <a:spcPts val="360"/>
              </a:spcBef>
              <a:buFont typeface="Georgia"/>
              <a:defRPr>
                <a:latin typeface="Georgia"/>
                <a:ea typeface="Georgia"/>
                <a:cs typeface="Georgia"/>
                <a:sym typeface="Georgia"/>
              </a:defRPr>
            </a:lvl6pPr>
            <a:lvl7pPr lvl="6" rtl="0">
              <a:lnSpc>
                <a:spcPct val="115000"/>
              </a:lnSpc>
              <a:spcBef>
                <a:spcPts val="360"/>
              </a:spcBef>
              <a:buFont typeface="Georgia"/>
              <a:buChar char="●"/>
              <a:defRPr>
                <a:latin typeface="Georgia"/>
                <a:ea typeface="Georgia"/>
                <a:cs typeface="Georgia"/>
                <a:sym typeface="Georgia"/>
              </a:defRPr>
            </a:lvl7pPr>
            <a:lvl8pPr lvl="7" rtl="0">
              <a:lnSpc>
                <a:spcPct val="115000"/>
              </a:lnSpc>
              <a:spcBef>
                <a:spcPts val="360"/>
              </a:spcBef>
              <a:buFont typeface="Georgia"/>
              <a:defRPr>
                <a:latin typeface="Georgia"/>
                <a:ea typeface="Georgia"/>
                <a:cs typeface="Georgia"/>
                <a:sym typeface="Georgia"/>
              </a:defRPr>
            </a:lvl8pPr>
            <a:lvl9pPr lvl="8" rtl="0">
              <a:lnSpc>
                <a:spcPct val="115000"/>
              </a:lnSpc>
              <a:spcBef>
                <a:spcPts val="360"/>
              </a:spcBef>
              <a:buFont typeface="Georgia"/>
              <a:defRPr>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ody Copy - Red">
    <p:bg>
      <p:bgPr>
        <a:solidFill>
          <a:srgbClr val="E51B2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6" name="Shape 36"/>
          <p:cNvSpPr/>
          <p:nvPr/>
        </p:nvSpPr>
        <p:spPr>
          <a:xfrm>
            <a:off x="409625" y="347850"/>
            <a:ext cx="619200" cy="130800"/>
          </a:xfrm>
          <a:prstGeom prst="rect">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7" name="Shape 37"/>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38" name="Shape 38"/>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39" name="Shape 39"/>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Large Text 1">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sz="24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LORS/SHAPE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p:nvPr/>
        </p:nvSpPr>
        <p:spPr>
          <a:xfrm>
            <a:off x="472300" y="1081900"/>
            <a:ext cx="1287600" cy="1287600"/>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BLACK</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48" name="Shape 48"/>
          <p:cNvSpPr/>
          <p:nvPr/>
        </p:nvSpPr>
        <p:spPr>
          <a:xfrm>
            <a:off x="1892800" y="1081900"/>
            <a:ext cx="1287600" cy="12876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WHITE</a:t>
            </a:r>
          </a:p>
          <a:p>
            <a:pPr lvl="0" rtl="0">
              <a:spcBef>
                <a:spcPts val="0"/>
              </a:spcBef>
              <a:buNone/>
            </a:pPr>
            <a:r>
              <a:rPr lang="en" sz="1000">
                <a:latin typeface="Georgia"/>
                <a:ea typeface="Georgia"/>
                <a:cs typeface="Georgia"/>
                <a:sym typeface="Georgia"/>
              </a:rPr>
              <a:t>--</a:t>
            </a:r>
          </a:p>
          <a:p>
            <a:pPr lvl="0" rtl="0">
              <a:spcBef>
                <a:spcPts val="0"/>
              </a:spcBef>
              <a:buNone/>
            </a:pPr>
            <a:r>
              <a:rPr lang="en" sz="900">
                <a:latin typeface="Georgia"/>
                <a:ea typeface="Georgia"/>
                <a:cs typeface="Georgia"/>
                <a:sym typeface="Georgia"/>
              </a:rPr>
              <a:t>CMYK 0/0/0/0</a:t>
            </a:r>
          </a:p>
          <a:p>
            <a:pPr lvl="0" rtl="0">
              <a:spcBef>
                <a:spcPts val="0"/>
              </a:spcBef>
              <a:buNone/>
            </a:pPr>
            <a:r>
              <a:rPr lang="en" sz="900">
                <a:latin typeface="Georgia"/>
                <a:ea typeface="Georgia"/>
                <a:cs typeface="Georgia"/>
                <a:sym typeface="Georgia"/>
              </a:rPr>
              <a:t>RGB 255/255/255</a:t>
            </a:r>
          </a:p>
          <a:p>
            <a:pPr lvl="0" rtl="0">
              <a:spcBef>
                <a:spcPts val="0"/>
              </a:spcBef>
              <a:buNone/>
            </a:pPr>
            <a:r>
              <a:rPr lang="en" sz="900">
                <a:latin typeface="Georgia"/>
                <a:ea typeface="Georgia"/>
                <a:cs typeface="Georgia"/>
                <a:sym typeface="Georgia"/>
              </a:rPr>
              <a:t>HEX FFFFFF</a:t>
            </a:r>
          </a:p>
          <a:p>
            <a:pPr lvl="0" rtl="0">
              <a:spcBef>
                <a:spcPts val="0"/>
              </a:spcBef>
              <a:buNone/>
            </a:pPr>
            <a:r>
              <a:rPr lang="en" sz="900">
                <a:latin typeface="Georgia"/>
                <a:ea typeface="Georgia"/>
                <a:cs typeface="Georgia"/>
                <a:sym typeface="Georgia"/>
              </a:rPr>
              <a:t>PMS -</a:t>
            </a:r>
          </a:p>
          <a:p>
            <a:pPr lvl="0" rtl="0">
              <a:spcBef>
                <a:spcPts val="0"/>
              </a:spcBef>
              <a:buNone/>
            </a:pPr>
            <a:endParaRPr sz="1000"/>
          </a:p>
        </p:txBody>
      </p:sp>
      <p:sp>
        <p:nvSpPr>
          <p:cNvPr id="49" name="Shape 49"/>
          <p:cNvSpPr/>
          <p:nvPr/>
        </p:nvSpPr>
        <p:spPr>
          <a:xfrm>
            <a:off x="3313300" y="1081900"/>
            <a:ext cx="1287600" cy="12876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RED</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0" name="Shape 50"/>
          <p:cNvSpPr/>
          <p:nvPr/>
        </p:nvSpPr>
        <p:spPr>
          <a:xfrm>
            <a:off x="472300" y="2473625"/>
            <a:ext cx="1002900" cy="1002900"/>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YELLOW</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000000</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1" name="Shape 51"/>
          <p:cNvSpPr/>
          <p:nvPr/>
        </p:nvSpPr>
        <p:spPr>
          <a:xfrm>
            <a:off x="1596237" y="2473625"/>
            <a:ext cx="1002900" cy="1002900"/>
          </a:xfrm>
          <a:prstGeom prst="rect">
            <a:avLst/>
          </a:prstGeom>
          <a:solidFill>
            <a:srgbClr val="85E8D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MINT</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85e8da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2" name="Shape 52"/>
          <p:cNvSpPr/>
          <p:nvPr/>
        </p:nvSpPr>
        <p:spPr>
          <a:xfrm>
            <a:off x="2720175" y="2473625"/>
            <a:ext cx="1002900" cy="1002900"/>
          </a:xfrm>
          <a:prstGeom prst="rect">
            <a:avLst/>
          </a:prstGeom>
          <a:solidFill>
            <a:srgbClr val="1ECAC7"/>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TEAL</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1ecac7</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3" name="Shape 53"/>
          <p:cNvSpPr/>
          <p:nvPr/>
        </p:nvSpPr>
        <p:spPr>
          <a:xfrm>
            <a:off x="472312" y="3597100"/>
            <a:ext cx="1002900" cy="1002900"/>
          </a:xfrm>
          <a:prstGeom prst="rect">
            <a:avLst/>
          </a:prstGeom>
          <a:solidFill>
            <a:srgbClr val="FFAEC2"/>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PINK</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ffaec2</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4" name="Shape 54"/>
          <p:cNvSpPr/>
          <p:nvPr/>
        </p:nvSpPr>
        <p:spPr>
          <a:xfrm>
            <a:off x="1596250" y="3597100"/>
            <a:ext cx="1002900" cy="1002900"/>
          </a:xfrm>
          <a:prstGeom prst="rect">
            <a:avLst/>
          </a:prstGeom>
          <a:solidFill>
            <a:srgbClr val="EAEAE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LIGHT GREY</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eaeaea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5" name="Shape 55"/>
          <p:cNvSpPr/>
          <p:nvPr/>
        </p:nvSpPr>
        <p:spPr>
          <a:xfrm>
            <a:off x="3844112" y="2473625"/>
            <a:ext cx="1002900" cy="1002900"/>
          </a:xfrm>
          <a:prstGeom prst="rect">
            <a:avLst/>
          </a:prstGeom>
          <a:solidFill>
            <a:srgbClr val="7A174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BURGUNDY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7a1743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6" name="Shape 56"/>
          <p:cNvSpPr/>
          <p:nvPr/>
        </p:nvSpPr>
        <p:spPr>
          <a:xfrm>
            <a:off x="2720187" y="3597100"/>
            <a:ext cx="1002900" cy="1002900"/>
          </a:xfrm>
          <a:prstGeom prst="rect">
            <a:avLst/>
          </a:prstGeom>
          <a:solidFill>
            <a:srgbClr val="33333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DARK GREY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333333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grpSp>
        <p:nvGrpSpPr>
          <p:cNvPr id="57" name="Shape 57"/>
          <p:cNvGrpSpPr/>
          <p:nvPr/>
        </p:nvGrpSpPr>
        <p:grpSpPr>
          <a:xfrm>
            <a:off x="6194125" y="1158099"/>
            <a:ext cx="1839646" cy="1910613"/>
            <a:chOff x="1020750" y="2355030"/>
            <a:chExt cx="1839646" cy="1910613"/>
          </a:xfrm>
        </p:grpSpPr>
        <p:sp>
          <p:nvSpPr>
            <p:cNvPr id="58" name="Shape 58"/>
            <p:cNvSpPr/>
            <p:nvPr/>
          </p:nvSpPr>
          <p:spPr>
            <a:xfrm>
              <a:off x="1020750" y="2355030"/>
              <a:ext cx="1822500" cy="1901999"/>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b="1">
                  <a:latin typeface="Oswald"/>
                  <a:ea typeface="Oswald"/>
                  <a:cs typeface="Oswald"/>
                  <a:sym typeface="Oswald"/>
                </a:rPr>
                <a:t>INSERT TERM</a:t>
              </a:r>
            </a:p>
            <a:p>
              <a:pPr lvl="0" rtl="0">
                <a:lnSpc>
                  <a:spcPct val="115000"/>
                </a:lnSpc>
                <a:spcBef>
                  <a:spcPts val="0"/>
                </a:spcBef>
                <a:buNone/>
              </a:pPr>
              <a:endParaRPr sz="600">
                <a:latin typeface="Georgia"/>
                <a:ea typeface="Georgia"/>
                <a:cs typeface="Georgia"/>
                <a:sym typeface="Georgia"/>
              </a:endParaRPr>
            </a:p>
            <a:p>
              <a:pPr lvl="0" rtl="0">
                <a:lnSpc>
                  <a:spcPct val="115000"/>
                </a:lnSpc>
                <a:spcBef>
                  <a:spcPts val="0"/>
                </a:spcBef>
                <a:buClr>
                  <a:srgbClr val="000000"/>
                </a:buClr>
                <a:buFont typeface="Arial"/>
                <a:buNone/>
              </a:pPr>
              <a:r>
                <a:rPr lang="en">
                  <a:latin typeface="Georgia"/>
                  <a:ea typeface="Georgia"/>
                  <a:cs typeface="Georgia"/>
                  <a:sym typeface="Georgia"/>
                </a:rPr>
                <a:t>Ipsum dolor sit amet...</a:t>
              </a:r>
            </a:p>
            <a:p>
              <a:pPr lvl="0" rtl="0">
                <a:lnSpc>
                  <a:spcPct val="115000"/>
                </a:lnSpc>
                <a:spcBef>
                  <a:spcPts val="0"/>
                </a:spcBef>
                <a:buNone/>
              </a:pPr>
              <a:endParaRPr>
                <a:solidFill>
                  <a:srgbClr val="000000"/>
                </a:solidFill>
                <a:latin typeface="Georgia"/>
                <a:ea typeface="Georgia"/>
                <a:cs typeface="Georgia"/>
                <a:sym typeface="Georgia"/>
              </a:endParaRPr>
            </a:p>
          </p:txBody>
        </p:sp>
        <p:grpSp>
          <p:nvGrpSpPr>
            <p:cNvPr id="59" name="Shape 59"/>
            <p:cNvGrpSpPr/>
            <p:nvPr/>
          </p:nvGrpSpPr>
          <p:grpSpPr>
            <a:xfrm>
              <a:off x="2584713" y="3989961"/>
              <a:ext cx="275682" cy="275682"/>
              <a:chOff x="2893512" y="3993856"/>
              <a:chExt cx="275682" cy="275682"/>
            </a:xfrm>
          </p:grpSpPr>
          <p:sp>
            <p:nvSpPr>
              <p:cNvPr id="60" name="Shape 60"/>
              <p:cNvSpPr/>
              <p:nvPr/>
            </p:nvSpPr>
            <p:spPr>
              <a:xfrm rot="-5400000">
                <a:off x="2893512" y="3999838"/>
                <a:ext cx="269700" cy="2697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99494" y="3993856"/>
                <a:ext cx="269700" cy="269700"/>
              </a:xfrm>
              <a:prstGeom prst="rtTriangle">
                <a:avLst/>
              </a:prstGeom>
              <a:solidFill>
                <a:srgbClr val="FFFFFF">
                  <a:alpha val="50770"/>
                </a:srgbClr>
              </a:solidFill>
              <a:ln>
                <a:noFill/>
              </a:ln>
            </p:spPr>
            <p:txBody>
              <a:bodyPr lIns="91425" tIns="91425" rIns="91425" bIns="91425" anchor="ctr" anchorCtr="0">
                <a:noAutofit/>
              </a:bodyPr>
              <a:lstStyle/>
              <a:p>
                <a:pPr lvl="0">
                  <a:spcBef>
                    <a:spcPts val="0"/>
                  </a:spcBef>
                  <a:buNone/>
                </a:pPr>
                <a:endParaRPr/>
              </a:p>
            </p:txBody>
          </p:sp>
        </p:grpSp>
      </p:grpSp>
      <p:grpSp>
        <p:nvGrpSpPr>
          <p:cNvPr id="62" name="Shape 62"/>
          <p:cNvGrpSpPr/>
          <p:nvPr/>
        </p:nvGrpSpPr>
        <p:grpSpPr>
          <a:xfrm>
            <a:off x="5891750" y="3157975"/>
            <a:ext cx="2444400" cy="1518225"/>
            <a:chOff x="5540475" y="1141525"/>
            <a:chExt cx="2444400" cy="1518225"/>
          </a:xfrm>
        </p:grpSpPr>
        <p:sp>
          <p:nvSpPr>
            <p:cNvPr id="63" name="Shape 63"/>
            <p:cNvSpPr/>
            <p:nvPr/>
          </p:nvSpPr>
          <p:spPr>
            <a:xfrm>
              <a:off x="5540475" y="1141525"/>
              <a:ext cx="2444400" cy="1324200"/>
            </a:xfrm>
            <a:prstGeom prst="roundRect">
              <a:avLst>
                <a:gd name="adj" fmla="val 16667"/>
              </a:avLst>
            </a:prstGeom>
            <a:solidFill>
              <a:srgbClr val="E51B24"/>
            </a:solidFill>
            <a:ln>
              <a:noFill/>
            </a:ln>
          </p:spPr>
          <p:txBody>
            <a:bodyPr lIns="91425" tIns="91425" rIns="91425" bIns="91425" anchor="t" anchorCtr="0">
              <a:noAutofit/>
            </a:bodyPr>
            <a:lstStyle/>
            <a:p>
              <a:pPr lvl="0" rtl="0">
                <a:lnSpc>
                  <a:spcPct val="115000"/>
                </a:lnSpc>
                <a:spcBef>
                  <a:spcPts val="0"/>
                </a:spcBef>
                <a:buNone/>
              </a:pPr>
              <a:r>
                <a:rPr lang="en" sz="1200">
                  <a:solidFill>
                    <a:srgbClr val="FFFFFF"/>
                  </a:solidFill>
                  <a:latin typeface="Georgia"/>
                  <a:ea typeface="Georgia"/>
                  <a:cs typeface="Georgia"/>
                  <a:sym typeface="Georgia"/>
                </a:rPr>
                <a:t>Ipsum dolor sit amet...</a:t>
              </a:r>
            </a:p>
          </p:txBody>
        </p:sp>
        <p:sp>
          <p:nvSpPr>
            <p:cNvPr id="64" name="Shape 64"/>
            <p:cNvSpPr/>
            <p:nvPr/>
          </p:nvSpPr>
          <p:spPr>
            <a:xfrm rot="10800000">
              <a:off x="6647475" y="2390950"/>
              <a:ext cx="230400" cy="268800"/>
            </a:xfrm>
            <a:prstGeom prst="triangle">
              <a:avLst>
                <a:gd name="adj" fmla="val 50000"/>
              </a:avLst>
            </a:prstGeom>
            <a:solidFill>
              <a:srgbClr val="E51B2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2">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7" name="Shape 6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68" name="Shape 6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9" name="Shape 69"/>
          <p:cNvSpPr/>
          <p:nvPr/>
        </p:nvSpPr>
        <p:spPr>
          <a:xfrm>
            <a:off x="416100" y="349375"/>
            <a:ext cx="8272800" cy="130799"/>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3">
    <p:spTree>
      <p:nvGrpSpPr>
        <p:cNvPr id="1" name="Shape 70"/>
        <p:cNvGrpSpPr/>
        <p:nvPr/>
      </p:nvGrpSpPr>
      <p:grpSpPr>
        <a:xfrm>
          <a:off x="0" y="0"/>
          <a:ext cx="0" cy="0"/>
          <a:chOff x="0" y="0"/>
          <a:chExt cx="0" cy="0"/>
        </a:xfrm>
      </p:grpSpPr>
      <p:sp>
        <p:nvSpPr>
          <p:cNvPr id="71" name="Shape 71"/>
          <p:cNvSpPr/>
          <p:nvPr/>
        </p:nvSpPr>
        <p:spPr>
          <a:xfrm>
            <a:off x="-8400" y="-16825"/>
            <a:ext cx="91440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5">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1583342"/>
            <a:ext cx="7772400" cy="1159800"/>
          </a:xfrm>
          <a:prstGeom prst="rect">
            <a:avLst/>
          </a:prstGeom>
        </p:spPr>
        <p:txBody>
          <a:bodyPr lIns="91425" tIns="91425" rIns="91425" bIns="91425" anchor="t"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74" name="Shape 74"/>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75" name="Shape 75"/>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02720" y="939200"/>
            <a:ext cx="8311800" cy="3797700"/>
          </a:xfrm>
          <a:prstGeom prst="rect">
            <a:avLst/>
          </a:prstGeom>
          <a:noFill/>
          <a:ln>
            <a:noFill/>
          </a:ln>
        </p:spPr>
        <p:txBody>
          <a:bodyPr lIns="91425" tIns="91425" rIns="91425" bIns="91425" anchor="t" anchorCtr="0"/>
          <a:lstStyle>
            <a:lvl1pPr lvl="0" rtl="0">
              <a:spcBef>
                <a:spcPts val="600"/>
              </a:spcBef>
              <a:buSzPct val="100000"/>
              <a:buFont typeface="Georgia"/>
              <a:buChar char="▸"/>
              <a:defRPr sz="1800">
                <a:latin typeface="Georgia"/>
                <a:ea typeface="Georgia"/>
                <a:cs typeface="Georgia"/>
                <a:sym typeface="Georgia"/>
              </a:defRPr>
            </a:lvl1pPr>
            <a:lvl2pPr lvl="1" rtl="0">
              <a:spcBef>
                <a:spcPts val="480"/>
              </a:spcBef>
              <a:buFont typeface="Georgia"/>
              <a:buChar char="●"/>
              <a:defRPr>
                <a:latin typeface="Georgia"/>
                <a:ea typeface="Georgia"/>
                <a:cs typeface="Georgia"/>
                <a:sym typeface="Georgia"/>
              </a:defRPr>
            </a:lvl2pPr>
            <a:lvl3pPr lvl="2" rtl="0">
              <a:spcBef>
                <a:spcPts val="480"/>
              </a:spcBef>
              <a:buFont typeface="Georgia"/>
              <a:buChar char="●"/>
              <a:defRPr>
                <a:latin typeface="Georgia"/>
                <a:ea typeface="Georgia"/>
                <a:cs typeface="Georgia"/>
                <a:sym typeface="Georgia"/>
              </a:defRPr>
            </a:lvl3pPr>
            <a:lvl4pPr lvl="3" rtl="0">
              <a:spcBef>
                <a:spcPts val="360"/>
              </a:spcBef>
              <a:buFont typeface="Georgia"/>
              <a:defRPr>
                <a:latin typeface="Georgia"/>
                <a:ea typeface="Georgia"/>
                <a:cs typeface="Georgia"/>
                <a:sym typeface="Georgia"/>
              </a:defRPr>
            </a:lvl4pPr>
            <a:lvl5pPr lvl="4" rtl="0">
              <a:spcBef>
                <a:spcPts val="360"/>
              </a:spcBef>
              <a:buFont typeface="Georgia"/>
              <a:buChar char="●"/>
              <a:defRPr>
                <a:latin typeface="Georgia"/>
                <a:ea typeface="Georgia"/>
                <a:cs typeface="Georgia"/>
                <a:sym typeface="Georgia"/>
              </a:defRPr>
            </a:lvl5pPr>
            <a:lvl6pPr lvl="5" rtl="0">
              <a:spcBef>
                <a:spcPts val="360"/>
              </a:spcBef>
              <a:buFont typeface="Georgia"/>
              <a:buChar char="●"/>
              <a:defRPr>
                <a:latin typeface="Georgia"/>
                <a:ea typeface="Georgia"/>
                <a:cs typeface="Georgia"/>
                <a:sym typeface="Georgia"/>
              </a:defRPr>
            </a:lvl6pPr>
            <a:lvl7pPr lvl="6" rtl="0">
              <a:spcBef>
                <a:spcPts val="360"/>
              </a:spcBef>
              <a:buFont typeface="Georgia"/>
              <a:defRPr>
                <a:latin typeface="Georgia"/>
                <a:ea typeface="Georgia"/>
                <a:cs typeface="Georgia"/>
                <a:sym typeface="Georgia"/>
              </a:defRPr>
            </a:lvl7pPr>
            <a:lvl8pPr lvl="7" rtl="0">
              <a:spcBef>
                <a:spcPts val="360"/>
              </a:spcBef>
              <a:buFont typeface="Georgia"/>
              <a:buChar char="●"/>
              <a:defRPr>
                <a:latin typeface="Georgia"/>
                <a:ea typeface="Georgia"/>
                <a:cs typeface="Georgia"/>
                <a:sym typeface="Georgia"/>
              </a:defRPr>
            </a:lvl8pPr>
            <a:lvl9pPr lvl="8" rtl="0">
              <a:spcBef>
                <a:spcPts val="360"/>
              </a:spcBef>
              <a:buFont typeface="Georgia"/>
              <a:buChar char="●"/>
              <a:defRPr>
                <a:latin typeface="Georgia"/>
                <a:ea typeface="Georgia"/>
                <a:cs typeface="Georgia"/>
                <a:sym typeface="Georgia"/>
              </a:defRPr>
            </a:lvl9pPr>
          </a:lstStyle>
          <a:p>
            <a:endParaRPr/>
          </a:p>
        </p:txBody>
      </p:sp>
      <p:sp>
        <p:nvSpPr>
          <p:cNvPr id="7" name="Shape 7"/>
          <p:cNvSpPr txBox="1">
            <a:spLocks noGrp="1"/>
          </p:cNvSpPr>
          <p:nvPr>
            <p:ph type="title"/>
          </p:nvPr>
        </p:nvSpPr>
        <p:spPr>
          <a:xfrm>
            <a:off x="320275" y="517575"/>
            <a:ext cx="8407500" cy="459300"/>
          </a:xfrm>
          <a:prstGeom prst="rect">
            <a:avLst/>
          </a:prstGeom>
          <a:noFill/>
          <a:ln>
            <a:noFill/>
          </a:ln>
        </p:spPr>
        <p:txBody>
          <a:bodyPr lIns="91425" tIns="91425" rIns="91425" bIns="91425" anchor="t" anchorCtr="0"/>
          <a:lstStyle>
            <a:lvl1pPr lvl="0" rtl="0">
              <a:spcBef>
                <a:spcPts val="0"/>
              </a:spcBef>
              <a:buFont typeface="Oswald"/>
              <a:buNone/>
              <a:defRPr b="1">
                <a:latin typeface="Oswald"/>
                <a:ea typeface="Oswald"/>
                <a:cs typeface="Oswald"/>
                <a:sym typeface="Oswald"/>
              </a:defRPr>
            </a:lvl1pPr>
            <a:lvl2pPr lvl="1" rtl="0">
              <a:spcBef>
                <a:spcPts val="0"/>
              </a:spcBef>
              <a:buClr>
                <a:srgbClr val="FFFFFF"/>
              </a:buClr>
              <a:buFont typeface="Oswald"/>
              <a:buNone/>
              <a:defRPr b="1">
                <a:solidFill>
                  <a:srgbClr val="FFFFFF"/>
                </a:solidFill>
                <a:latin typeface="Oswald"/>
                <a:ea typeface="Oswald"/>
                <a:cs typeface="Oswald"/>
                <a:sym typeface="Oswald"/>
              </a:defRPr>
            </a:lvl2pPr>
            <a:lvl3pPr lvl="2" rtl="0">
              <a:spcBef>
                <a:spcPts val="0"/>
              </a:spcBef>
              <a:buClr>
                <a:srgbClr val="FFFFFF"/>
              </a:buClr>
              <a:buFont typeface="Oswald"/>
              <a:buNone/>
              <a:defRPr b="1">
                <a:solidFill>
                  <a:srgbClr val="FFFFFF"/>
                </a:solidFill>
                <a:latin typeface="Oswald"/>
                <a:ea typeface="Oswald"/>
                <a:cs typeface="Oswald"/>
                <a:sym typeface="Oswald"/>
              </a:defRPr>
            </a:lvl3pPr>
            <a:lvl4pPr lvl="3" rtl="0">
              <a:spcBef>
                <a:spcPts val="0"/>
              </a:spcBef>
              <a:buClr>
                <a:srgbClr val="FFFFFF"/>
              </a:buClr>
              <a:buFont typeface="Oswald"/>
              <a:buNone/>
              <a:defRPr b="1">
                <a:solidFill>
                  <a:srgbClr val="FFFFFF"/>
                </a:solidFill>
                <a:latin typeface="Oswald"/>
                <a:ea typeface="Oswald"/>
                <a:cs typeface="Oswald"/>
                <a:sym typeface="Oswald"/>
              </a:defRPr>
            </a:lvl4pPr>
            <a:lvl5pPr lvl="4" rtl="0">
              <a:spcBef>
                <a:spcPts val="0"/>
              </a:spcBef>
              <a:buClr>
                <a:srgbClr val="FFFFFF"/>
              </a:buClr>
              <a:buFont typeface="Oswald"/>
              <a:buNone/>
              <a:defRPr b="1">
                <a:solidFill>
                  <a:srgbClr val="FFFFFF"/>
                </a:solidFill>
                <a:latin typeface="Oswald"/>
                <a:ea typeface="Oswald"/>
                <a:cs typeface="Oswald"/>
                <a:sym typeface="Oswald"/>
              </a:defRPr>
            </a:lvl5pPr>
            <a:lvl6pPr lvl="5" rtl="0">
              <a:spcBef>
                <a:spcPts val="0"/>
              </a:spcBef>
              <a:buClr>
                <a:srgbClr val="FFFFFF"/>
              </a:buClr>
              <a:buFont typeface="Oswald"/>
              <a:buNone/>
              <a:defRPr b="1">
                <a:solidFill>
                  <a:srgbClr val="FFFFFF"/>
                </a:solidFill>
                <a:latin typeface="Oswald"/>
                <a:ea typeface="Oswald"/>
                <a:cs typeface="Oswald"/>
                <a:sym typeface="Oswald"/>
              </a:defRPr>
            </a:lvl6pPr>
            <a:lvl7pPr lvl="6" rtl="0">
              <a:spcBef>
                <a:spcPts val="0"/>
              </a:spcBef>
              <a:buClr>
                <a:srgbClr val="FFFFFF"/>
              </a:buClr>
              <a:buFont typeface="Oswald"/>
              <a:buNone/>
              <a:defRPr b="1">
                <a:solidFill>
                  <a:srgbClr val="FFFFFF"/>
                </a:solidFill>
                <a:latin typeface="Oswald"/>
                <a:ea typeface="Oswald"/>
                <a:cs typeface="Oswald"/>
                <a:sym typeface="Oswald"/>
              </a:defRPr>
            </a:lvl7pPr>
            <a:lvl8pPr lvl="7" rtl="0">
              <a:spcBef>
                <a:spcPts val="0"/>
              </a:spcBef>
              <a:buClr>
                <a:srgbClr val="FFFFFF"/>
              </a:buClr>
              <a:buFont typeface="Oswald"/>
              <a:buNone/>
              <a:defRPr b="1">
                <a:solidFill>
                  <a:srgbClr val="FFFFFF"/>
                </a:solidFill>
                <a:latin typeface="Oswald"/>
                <a:ea typeface="Oswald"/>
                <a:cs typeface="Oswald"/>
                <a:sym typeface="Oswald"/>
              </a:defRPr>
            </a:lvl8pPr>
            <a:lvl9pPr lvl="8" rtl="0">
              <a:spcBef>
                <a:spcPts val="0"/>
              </a:spcBef>
              <a:buClr>
                <a:srgbClr val="FFFFFF"/>
              </a:buClr>
              <a:buFont typeface="Oswald"/>
              <a:buNone/>
              <a:defRPr b="1">
                <a:solidFill>
                  <a:srgbClr val="FFFFFF"/>
                </a:solidFill>
                <a:latin typeface="Oswald"/>
                <a:ea typeface="Oswald"/>
                <a:cs typeface="Oswald"/>
                <a:sym typeface="Oswald"/>
              </a:defRPr>
            </a:lvl9pPr>
          </a:lstStyle>
          <a:p>
            <a:endParaRPr/>
          </a:p>
        </p:txBody>
      </p:sp>
      <p:sp>
        <p:nvSpPr>
          <p:cNvPr id="8" name="Shape 8"/>
          <p:cNvSpPr/>
          <p:nvPr/>
        </p:nvSpPr>
        <p:spPr>
          <a:xfrm>
            <a:off x="416100" y="354325"/>
            <a:ext cx="606000" cy="1191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9" name="Shape 9"/>
          <p:cNvSpPr txBox="1"/>
          <p:nvPr userDrawn="1"/>
        </p:nvSpPr>
        <p:spPr>
          <a:xfrm>
            <a:off x="272500" y="4709351"/>
            <a:ext cx="8407500" cy="452400"/>
          </a:xfrm>
          <a:prstGeom prst="rect">
            <a:avLst/>
          </a:prstGeom>
          <a:noFill/>
          <a:ln>
            <a:noFill/>
          </a:ln>
        </p:spPr>
        <p:txBody>
          <a:bodyPr lIns="91425" tIns="91425" rIns="91425" bIns="91425" anchor="t" anchorCtr="0">
            <a:noAutofit/>
          </a:bodyPr>
          <a:lstStyle/>
          <a:p>
            <a:pPr lvl="0" rtl="0">
              <a:spcBef>
                <a:spcPts val="0"/>
              </a:spcBef>
              <a:buNone/>
            </a:pPr>
            <a:r>
              <a:rPr lang="en" sz="800" b="1">
                <a:latin typeface="Oswald"/>
                <a:ea typeface="Oswald"/>
                <a:cs typeface="Oswald"/>
                <a:sym typeface="Oswald"/>
              </a:rPr>
              <a:t>GENERAL ASSEMBLY	</a:t>
            </a:r>
          </a:p>
        </p:txBody>
      </p:sp>
      <p:cxnSp>
        <p:nvCxnSpPr>
          <p:cNvPr id="10" name="Shape 10"/>
          <p:cNvCxnSpPr/>
          <p:nvPr userDrawn="1"/>
        </p:nvCxnSpPr>
        <p:spPr>
          <a:xfrm>
            <a:off x="368200" y="4736806"/>
            <a:ext cx="8311800" cy="0"/>
          </a:xfrm>
          <a:prstGeom prst="straightConnector1">
            <a:avLst/>
          </a:prstGeom>
          <a:noFill/>
          <a:ln w="9525" cap="flat" cmpd="sng">
            <a:solidFill>
              <a:srgbClr val="000000"/>
            </a:solidFill>
            <a:prstDash val="solid"/>
            <a:round/>
            <a:headEnd type="none" w="lg" len="lg"/>
            <a:tailEnd type="none" w="lg" len="lg"/>
          </a:ln>
        </p:spPr>
      </p:cxnSp>
      <p:pic>
        <p:nvPicPr>
          <p:cNvPr id="11" name="Shape 11"/>
          <p:cNvPicPr preferRelativeResize="0"/>
          <p:nvPr userDrawn="1"/>
        </p:nvPicPr>
        <p:blipFill>
          <a:blip r:embed="rId12">
            <a:alphaModFix/>
          </a:blip>
          <a:stretch>
            <a:fillRect/>
          </a:stretch>
        </p:blipFill>
        <p:spPr>
          <a:xfrm>
            <a:off x="8469250" y="4793524"/>
            <a:ext cx="210750" cy="210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p:spPr>
        <p:txBody>
          <a:bodyPr lIns="91425" tIns="91425" rIns="91425" bIns="91425" anchor="t" anchorCtr="0">
            <a:noAutofit/>
          </a:bodyPr>
          <a:lstStyle/>
          <a:p>
            <a:pPr lvl="0" algn="l" rtl="0">
              <a:spcBef>
                <a:spcPts val="0"/>
              </a:spcBef>
              <a:buNone/>
            </a:pPr>
            <a:r>
              <a:rPr lang="en-US" sz="5200" dirty="0" smtClean="0"/>
              <a:t>GA SF: Data Science Immersive</a:t>
            </a:r>
            <a:endParaRPr lang="en" sz="5200" dirty="0"/>
          </a:p>
        </p:txBody>
      </p:sp>
      <p:sp>
        <p:nvSpPr>
          <p:cNvPr id="185" name="Shape 185"/>
          <p:cNvSpPr txBox="1">
            <a:spLocks noGrp="1"/>
          </p:cNvSpPr>
          <p:nvPr>
            <p:ph type="subTitle" idx="4294967295"/>
          </p:nvPr>
        </p:nvSpPr>
        <p:spPr>
          <a:xfrm>
            <a:off x="0" y="2833688"/>
            <a:ext cx="8521700" cy="793750"/>
          </a:xfrm>
          <a:prstGeom prst="rect">
            <a:avLst/>
          </a:prstGeom>
        </p:spPr>
        <p:txBody>
          <a:bodyPr lIns="91425" tIns="91425" rIns="91425" bIns="91425" anchor="t" anchorCtr="0">
            <a:noAutofit/>
          </a:bodyPr>
          <a:lstStyle/>
          <a:p>
            <a:pPr lvl="0">
              <a:spcBef>
                <a:spcPts val="0"/>
              </a:spcBef>
              <a:buNone/>
            </a:pPr>
            <a:r>
              <a:rPr lang="en-US" dirty="0" smtClean="0">
                <a:solidFill>
                  <a:srgbClr val="FFFFFF"/>
                </a:solidFill>
              </a:rPr>
              <a:t>Instructors: </a:t>
            </a:r>
            <a:r>
              <a:rPr lang="en-US" dirty="0" err="1" smtClean="0">
                <a:solidFill>
                  <a:srgbClr val="FFFFFF"/>
                </a:solidFill>
              </a:rPr>
              <a:t>Vrushank</a:t>
            </a:r>
            <a:r>
              <a:rPr lang="en-US" dirty="0" smtClean="0">
                <a:solidFill>
                  <a:srgbClr val="FFFFFF"/>
                </a:solidFill>
              </a:rPr>
              <a:t> Vora, Alexander </a:t>
            </a:r>
            <a:r>
              <a:rPr lang="en-US" dirty="0" err="1" smtClean="0">
                <a:solidFill>
                  <a:srgbClr val="FFFFFF"/>
                </a:solidFill>
              </a:rPr>
              <a:t>Barriga</a:t>
            </a:r>
            <a:r>
              <a:rPr lang="en-US" dirty="0">
                <a:solidFill>
                  <a:srgbClr val="FFFFFF"/>
                </a:solidFill>
              </a:rPr>
              <a:t>, </a:t>
            </a:r>
            <a:r>
              <a:rPr lang="en-US" dirty="0" err="1">
                <a:solidFill>
                  <a:srgbClr val="FFFFFF"/>
                </a:solidFill>
              </a:rPr>
              <a:t>Varsha</a:t>
            </a:r>
            <a:r>
              <a:rPr lang="en-US" dirty="0">
                <a:solidFill>
                  <a:srgbClr val="FFFFFF"/>
                </a:solidFill>
              </a:rPr>
              <a:t> </a:t>
            </a:r>
            <a:r>
              <a:rPr lang="en-US" dirty="0" err="1">
                <a:solidFill>
                  <a:srgbClr val="FFFFFF"/>
                </a:solidFill>
              </a:rPr>
              <a:t>Pullabhotla</a:t>
            </a:r>
            <a:endParaRPr lang="en"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graphicFrame>
        <p:nvGraphicFramePr>
          <p:cNvPr id="4" name="Table 3"/>
          <p:cNvGraphicFramePr>
            <a:graphicFrameLocks noGrp="1"/>
          </p:cNvGraphicFramePr>
          <p:nvPr>
            <p:extLst>
              <p:ext uri="{D42A27DB-BD31-4B8C-83A1-F6EECF244321}">
                <p14:modId xmlns:p14="http://schemas.microsoft.com/office/powerpoint/2010/main" val="2234497902"/>
              </p:ext>
            </p:extLst>
          </p:nvPr>
        </p:nvGraphicFramePr>
        <p:xfrm>
          <a:off x="320276" y="1291208"/>
          <a:ext cx="8407498" cy="3284657"/>
        </p:xfrm>
        <a:graphic>
          <a:graphicData uri="http://schemas.openxmlformats.org/drawingml/2006/table">
            <a:tbl>
              <a:tblPr firstRow="1" bandRow="1">
                <a:tableStyleId>{C083E6E3-FA7D-4D7B-A595-EF9225AFEA82}</a:tableStyleId>
              </a:tblPr>
              <a:tblGrid>
                <a:gridCol w="1068152"/>
                <a:gridCol w="883073"/>
                <a:gridCol w="915384"/>
                <a:gridCol w="909975"/>
                <a:gridCol w="787823"/>
                <a:gridCol w="919115"/>
                <a:gridCol w="883073"/>
                <a:gridCol w="883073"/>
                <a:gridCol w="1157830"/>
              </a:tblGrid>
              <a:tr h="763102">
                <a:tc>
                  <a:txBody>
                    <a:bodyPr/>
                    <a:lstStyle/>
                    <a:p>
                      <a:pPr algn="ctr"/>
                      <a:endParaRPr lang="en-US" sz="1000" dirty="0"/>
                    </a:p>
                  </a:txBody>
                  <a:tcPr/>
                </a:tc>
                <a:tc>
                  <a:txBody>
                    <a:bodyPr/>
                    <a:lstStyle/>
                    <a:p>
                      <a:pPr algn="ctr"/>
                      <a:r>
                        <a:rPr lang="en-US" sz="1000" dirty="0" smtClean="0"/>
                        <a:t>Identify</a:t>
                      </a:r>
                      <a:r>
                        <a:rPr lang="en-US" sz="1000" baseline="0" dirty="0" smtClean="0"/>
                        <a:t> the Problem</a:t>
                      </a:r>
                      <a:endParaRPr lang="en-US" sz="1000" b="1" dirty="0"/>
                    </a:p>
                  </a:txBody>
                  <a:tcPr/>
                </a:tc>
                <a:tc>
                  <a:txBody>
                    <a:bodyPr/>
                    <a:lstStyle/>
                    <a:p>
                      <a:pPr algn="ctr"/>
                      <a:r>
                        <a:rPr lang="en-US" sz="1000" dirty="0" smtClean="0"/>
                        <a:t>Acquiring the Data</a:t>
                      </a:r>
                      <a:endParaRPr lang="en-US" sz="10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Parse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Mine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Refine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Build a Data</a:t>
                      </a:r>
                      <a:r>
                        <a:rPr lang="en-US" sz="1000" baseline="0" dirty="0" smtClean="0"/>
                        <a:t> Model</a:t>
                      </a:r>
                      <a:endParaRPr lang="en-US" sz="1000" dirty="0" smtClean="0"/>
                    </a:p>
                    <a:p>
                      <a:pPr algn="ctr"/>
                      <a:endParaRPr lang="en-US" sz="1000" dirty="0"/>
                    </a:p>
                  </a:txBody>
                  <a:tcPr/>
                </a:tc>
                <a:tc>
                  <a:txBody>
                    <a:bodyPr/>
                    <a:lstStyle/>
                    <a:p>
                      <a:pPr algn="ctr"/>
                      <a:r>
                        <a:rPr lang="en-US" sz="1000" dirty="0" smtClean="0"/>
                        <a:t>Present and Evaluate Results</a:t>
                      </a:r>
                      <a:endParaRPr lang="en-US" sz="1000" b="1" dirty="0"/>
                    </a:p>
                  </a:txBody>
                  <a:tcPr/>
                </a:tc>
                <a:tc>
                  <a:txBody>
                    <a:bodyPr/>
                    <a:lstStyle/>
                    <a:p>
                      <a:pPr algn="ctr"/>
                      <a:r>
                        <a:rPr lang="en-US" sz="1000" dirty="0" smtClean="0"/>
                        <a:t>Deploy and Validate Results</a:t>
                      </a:r>
                      <a:endParaRPr lang="en-US" sz="1000" b="1" dirty="0"/>
                    </a:p>
                  </a:txBody>
                  <a:tcPr/>
                </a:tc>
              </a:tr>
              <a:tr h="763102">
                <a:tc>
                  <a:txBody>
                    <a:bodyPr/>
                    <a:lstStyle/>
                    <a:p>
                      <a:pPr algn="ctr"/>
                      <a:r>
                        <a:rPr lang="en-US" sz="1000" dirty="0" smtClean="0"/>
                        <a:t>Skills </a:t>
                      </a:r>
                      <a:endParaRPr lang="en-US" sz="1000" dirty="0"/>
                    </a:p>
                  </a:txBody>
                  <a:tcPr/>
                </a:tc>
                <a:tc>
                  <a:txBody>
                    <a:bodyPr/>
                    <a:lstStyle/>
                    <a:p>
                      <a:pPr algn="ctr"/>
                      <a:r>
                        <a:rPr lang="en-US" sz="1000" dirty="0" smtClean="0"/>
                        <a:t>Business</a:t>
                      </a:r>
                      <a:r>
                        <a:rPr lang="en-US" sz="1000" baseline="0" dirty="0" smtClean="0"/>
                        <a:t> Acumen, Product Focus </a:t>
                      </a:r>
                    </a:p>
                  </a:txBody>
                  <a:tcPr/>
                </a:tc>
                <a:tc>
                  <a:txBody>
                    <a:bodyPr/>
                    <a:lstStyle/>
                    <a:p>
                      <a:pPr algn="ctr"/>
                      <a:r>
                        <a:rPr lang="en-US" sz="1000" dirty="0" smtClean="0"/>
                        <a:t>Relationship building, Software</a:t>
                      </a:r>
                      <a:r>
                        <a:rPr lang="en-US" sz="1000" baseline="0" dirty="0" smtClean="0"/>
                        <a:t> Engineering</a:t>
                      </a:r>
                      <a:endParaRPr lang="en-US" sz="1000" dirty="0"/>
                    </a:p>
                  </a:txBody>
                  <a:tcPr/>
                </a:tc>
                <a:tc>
                  <a:txBody>
                    <a:bodyPr/>
                    <a:lstStyle/>
                    <a:p>
                      <a:pPr algn="ctr"/>
                      <a:r>
                        <a:rPr lang="en-US" sz="1000" dirty="0" smtClean="0"/>
                        <a:t>Software Engineering</a:t>
                      </a:r>
                      <a:endParaRPr lang="en-US" sz="1000" dirty="0"/>
                    </a:p>
                  </a:txBody>
                  <a:tcPr/>
                </a:tc>
                <a:tc>
                  <a:txBody>
                    <a:bodyPr/>
                    <a:lstStyle/>
                    <a:p>
                      <a:pPr algn="ctr"/>
                      <a:r>
                        <a:rPr lang="en-US" sz="1000" dirty="0" smtClean="0"/>
                        <a:t>Statistics, SWE</a:t>
                      </a:r>
                      <a:endParaRPr lang="en-US" sz="1000" dirty="0"/>
                    </a:p>
                  </a:txBody>
                  <a:tcPr/>
                </a:tc>
                <a:tc>
                  <a:txBody>
                    <a:bodyPr/>
                    <a:lstStyle/>
                    <a:p>
                      <a:pPr algn="ctr"/>
                      <a:r>
                        <a:rPr lang="en-US" sz="1000" dirty="0" smtClean="0"/>
                        <a:t>Statistics, Machine Learning</a:t>
                      </a:r>
                      <a:endParaRPr lang="en-US" sz="1000" dirty="0"/>
                    </a:p>
                  </a:txBody>
                  <a:tcPr/>
                </a:tc>
                <a:tc>
                  <a:txBody>
                    <a:bodyPr/>
                    <a:lstStyle/>
                    <a:p>
                      <a:pPr algn="ctr"/>
                      <a:r>
                        <a:rPr lang="en-US" sz="1000" dirty="0" smtClean="0"/>
                        <a:t>Machine Learning</a:t>
                      </a:r>
                      <a:endParaRPr lang="en-US" sz="1000" dirty="0"/>
                    </a:p>
                  </a:txBody>
                  <a:tcPr/>
                </a:tc>
                <a:tc>
                  <a:txBody>
                    <a:bodyPr/>
                    <a:lstStyle/>
                    <a:p>
                      <a:pPr algn="ctr"/>
                      <a:r>
                        <a:rPr lang="en-US" sz="1000" dirty="0" smtClean="0"/>
                        <a:t>Statistics, Common Sense</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SWE</a:t>
                      </a:r>
                      <a:endParaRPr lang="en-US" sz="1000" dirty="0"/>
                    </a:p>
                  </a:txBody>
                  <a:tcPr/>
                </a:tc>
              </a:tr>
              <a:tr h="1758453">
                <a:tc>
                  <a:txBody>
                    <a:bodyPr/>
                    <a:lstStyle/>
                    <a:p>
                      <a:pPr algn="ctr"/>
                      <a:r>
                        <a:rPr lang="en-US" sz="1000" dirty="0" smtClean="0"/>
                        <a:t>Example</a:t>
                      </a:r>
                      <a:endParaRPr lang="en-US" sz="1000" dirty="0"/>
                    </a:p>
                  </a:txBody>
                  <a:tcPr/>
                </a:tc>
                <a:tc>
                  <a:txBody>
                    <a:bodyPr/>
                    <a:lstStyle/>
                    <a:p>
                      <a:pPr algn="ctr"/>
                      <a:r>
                        <a:rPr lang="en-US" sz="1000" dirty="0" smtClean="0"/>
                        <a:t>Radiologists</a:t>
                      </a:r>
                      <a:r>
                        <a:rPr lang="en-US" sz="1000" baseline="0" dirty="0" smtClean="0"/>
                        <a:t> are not keeping up with the pace at which medical images are being created. </a:t>
                      </a:r>
                      <a:endParaRPr lang="en-US" sz="1000" dirty="0"/>
                    </a:p>
                  </a:txBody>
                  <a:tcPr/>
                </a:tc>
                <a:tc>
                  <a:txBody>
                    <a:bodyPr/>
                    <a:lstStyle/>
                    <a:p>
                      <a:pPr algn="ctr"/>
                      <a:r>
                        <a:rPr lang="en-US" sz="1000" dirty="0" smtClean="0"/>
                        <a:t>Create partnerships</a:t>
                      </a:r>
                      <a:r>
                        <a:rPr lang="en-US" sz="1000" baseline="0" dirty="0" smtClean="0"/>
                        <a:t> with hospitals. Still need to take data out from old school infrastructure.</a:t>
                      </a:r>
                      <a:endParaRPr lang="en-US" sz="1000" dirty="0"/>
                    </a:p>
                  </a:txBody>
                  <a:tcPr/>
                </a:tc>
                <a:tc>
                  <a:txBody>
                    <a:bodyPr/>
                    <a:lstStyle/>
                    <a:p>
                      <a:pPr algn="ctr"/>
                      <a:r>
                        <a:rPr lang="en-US" sz="1000" dirty="0" smtClean="0"/>
                        <a:t>Make sure</a:t>
                      </a:r>
                      <a:r>
                        <a:rPr lang="en-US" sz="1000" baseline="0" dirty="0" smtClean="0"/>
                        <a:t> the quality of the X-ray images is high.</a:t>
                      </a:r>
                      <a:endParaRPr lang="en-US" sz="1000" dirty="0"/>
                    </a:p>
                  </a:txBody>
                  <a:tcPr/>
                </a:tc>
                <a:tc>
                  <a:txBody>
                    <a:bodyPr/>
                    <a:lstStyle/>
                    <a:p>
                      <a:pPr algn="ctr"/>
                      <a:r>
                        <a:rPr lang="en-US" sz="1000" dirty="0" smtClean="0"/>
                        <a:t>Sample a small portion of 100mil</a:t>
                      </a:r>
                      <a:r>
                        <a:rPr lang="en-US" sz="1000" baseline="0" dirty="0" smtClean="0"/>
                        <a:t> images to prototype algorithms.</a:t>
                      </a:r>
                      <a:endParaRPr lang="en-US" sz="1000" dirty="0"/>
                    </a:p>
                  </a:txBody>
                  <a:tcPr/>
                </a:tc>
                <a:tc>
                  <a:txBody>
                    <a:bodyPr/>
                    <a:lstStyle/>
                    <a:p>
                      <a:pPr algn="ctr"/>
                      <a:r>
                        <a:rPr lang="en-US" sz="1000" dirty="0" smtClean="0"/>
                        <a:t>Make sure sample of X-ray images is representative of the broader population.</a:t>
                      </a:r>
                      <a:endParaRPr lang="en-US" sz="1000" dirty="0"/>
                    </a:p>
                  </a:txBody>
                  <a:tcPr/>
                </a:tc>
                <a:tc>
                  <a:txBody>
                    <a:bodyPr/>
                    <a:lstStyle/>
                    <a:p>
                      <a:pPr algn="ctr"/>
                      <a:r>
                        <a:rPr lang="en-US" sz="1000" dirty="0" smtClean="0"/>
                        <a:t>Build</a:t>
                      </a:r>
                      <a:r>
                        <a:rPr lang="en-US" sz="1000" baseline="0" dirty="0" smtClean="0"/>
                        <a:t> a CNN to diagnose fractures.</a:t>
                      </a:r>
                      <a:endParaRPr lang="en-US" sz="1000" dirty="0"/>
                    </a:p>
                  </a:txBody>
                  <a:tcPr/>
                </a:tc>
                <a:tc>
                  <a:txBody>
                    <a:bodyPr/>
                    <a:lstStyle/>
                    <a:p>
                      <a:pPr algn="ctr"/>
                      <a:r>
                        <a:rPr lang="en-US" sz="1000" dirty="0" smtClean="0"/>
                        <a:t>Models achieve super human level accuracy. </a:t>
                      </a:r>
                      <a:endParaRPr lang="en-US" sz="1000" dirty="0"/>
                    </a:p>
                  </a:txBody>
                  <a:tcPr/>
                </a:tc>
                <a:tc>
                  <a:txBody>
                    <a:bodyPr/>
                    <a:lstStyle/>
                    <a:p>
                      <a:pPr algn="ctr"/>
                      <a:r>
                        <a:rPr lang="en-US" sz="1000" dirty="0" smtClean="0"/>
                        <a:t>Deploy</a:t>
                      </a:r>
                      <a:r>
                        <a:rPr lang="en-US" sz="1000" baseline="0" dirty="0" smtClean="0"/>
                        <a:t> model to the cloud to predict on future data. </a:t>
                      </a:r>
                      <a:endParaRPr lang="en-US" sz="1000" dirty="0"/>
                    </a:p>
                  </a:txBody>
                  <a:tcPr/>
                </a:tc>
              </a:tr>
            </a:tbl>
          </a:graphicData>
        </a:graphic>
      </p:graphicFrame>
      <p:pic>
        <p:nvPicPr>
          <p:cNvPr id="5" name="Picture 4"/>
          <p:cNvPicPr>
            <a:picLocks noChangeAspect="1"/>
          </p:cNvPicPr>
          <p:nvPr/>
        </p:nvPicPr>
        <p:blipFill>
          <a:blip r:embed="rId2"/>
          <a:stretch>
            <a:fillRect/>
          </a:stretch>
        </p:blipFill>
        <p:spPr>
          <a:xfrm>
            <a:off x="7017559" y="130490"/>
            <a:ext cx="1437107" cy="1044298"/>
          </a:xfrm>
          <a:prstGeom prst="rect">
            <a:avLst/>
          </a:prstGeom>
        </p:spPr>
      </p:pic>
    </p:spTree>
    <p:extLst>
      <p:ext uri="{BB962C8B-B14F-4D97-AF65-F5344CB8AC3E}">
        <p14:creationId xmlns:p14="http://schemas.microsoft.com/office/powerpoint/2010/main" val="388552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DATA SCIENCE IMMERSIVE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529910168"/>
              </p:ext>
            </p:extLst>
          </p:nvPr>
        </p:nvGraphicFramePr>
        <p:xfrm>
          <a:off x="1939702" y="976875"/>
          <a:ext cx="4470882" cy="3931920"/>
        </p:xfrm>
        <a:graphic>
          <a:graphicData uri="http://schemas.openxmlformats.org/drawingml/2006/table">
            <a:tbl>
              <a:tblPr firstRow="1" bandRow="1">
                <a:tableStyleId>{C083E6E3-FA7D-4D7B-A595-EF9225AFEA82}</a:tableStyleId>
              </a:tblPr>
              <a:tblGrid>
                <a:gridCol w="478402"/>
                <a:gridCol w="2669021"/>
                <a:gridCol w="1323459"/>
              </a:tblGrid>
              <a:tr h="478139">
                <a:tc>
                  <a:txBody>
                    <a:bodyPr/>
                    <a:lstStyle/>
                    <a:p>
                      <a:pPr algn="ctr">
                        <a:lnSpc>
                          <a:spcPct val="150000"/>
                        </a:lnSpc>
                      </a:pPr>
                      <a:r>
                        <a:rPr lang="en-US" sz="900" b="0" dirty="0" smtClean="0"/>
                        <a:t>1</a:t>
                      </a:r>
                      <a:endParaRPr lang="en-US" sz="900" b="0" dirty="0"/>
                    </a:p>
                  </a:txBody>
                  <a:tcPr/>
                </a:tc>
                <a:tc>
                  <a:txBody>
                    <a:bodyPr/>
                    <a:lstStyle/>
                    <a:p>
                      <a:pPr algn="ctr">
                        <a:lnSpc>
                          <a:spcPct val="150000"/>
                        </a:lnSpc>
                      </a:pPr>
                      <a:r>
                        <a:rPr lang="en-US" sz="900" b="0" dirty="0" smtClean="0"/>
                        <a:t>Engineering</a:t>
                      </a:r>
                      <a:r>
                        <a:rPr lang="en-US" sz="900" b="0" baseline="0" dirty="0" smtClean="0"/>
                        <a:t> and</a:t>
                      </a:r>
                      <a:r>
                        <a:rPr lang="en-US" sz="900" b="0" dirty="0" smtClean="0"/>
                        <a:t> Python Foundations</a:t>
                      </a:r>
                      <a:endParaRPr lang="en-US" sz="900" b="0" dirty="0"/>
                    </a:p>
                  </a:txBody>
                  <a:tcPr/>
                </a:tc>
                <a:tc>
                  <a:txBody>
                    <a:bodyPr/>
                    <a:lstStyle/>
                    <a:p>
                      <a:pPr algn="ctr">
                        <a:lnSpc>
                          <a:spcPct val="150000"/>
                        </a:lnSpc>
                      </a:pPr>
                      <a:r>
                        <a:rPr lang="en-US" sz="900" b="0" dirty="0" smtClean="0"/>
                        <a:t>Data Acquisition, Data Engineering</a:t>
                      </a:r>
                      <a:endParaRPr lang="en-US" sz="900" b="0" dirty="0"/>
                    </a:p>
                  </a:txBody>
                  <a:tcPr/>
                </a:tc>
              </a:tr>
              <a:tr h="282537">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2</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Linear Algebra, Statistics</a:t>
                      </a:r>
                      <a:endParaRPr lang="en-US" sz="900" b="0" dirty="0"/>
                    </a:p>
                  </a:txBody>
                  <a:tcPr/>
                </a:tc>
                <a:tc>
                  <a:txBody>
                    <a:bodyPr/>
                    <a:lstStyle/>
                    <a:p>
                      <a:pPr algn="ctr">
                        <a:lnSpc>
                          <a:spcPct val="150000"/>
                        </a:lnSpc>
                      </a:pPr>
                      <a:r>
                        <a:rPr lang="en-US" sz="900" b="0" dirty="0" smtClean="0"/>
                        <a:t>Evaluate Results</a:t>
                      </a:r>
                      <a:endParaRPr lang="en-US" sz="900" b="0" dirty="0"/>
                    </a:p>
                  </a:txBody>
                  <a:tcPr/>
                </a:tc>
              </a:tr>
              <a:tr h="673742">
                <a:tc>
                  <a:txBody>
                    <a:bodyPr/>
                    <a:lstStyle/>
                    <a:p>
                      <a:pPr algn="ctr">
                        <a:lnSpc>
                          <a:spcPct val="150000"/>
                        </a:lnSpc>
                      </a:pPr>
                      <a:r>
                        <a:rPr lang="en-US" sz="900" b="0" dirty="0" smtClean="0"/>
                        <a:t>3-6</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Machine Learning, Natural</a:t>
                      </a:r>
                      <a:r>
                        <a:rPr lang="en-US" sz="900" b="0" baseline="0" dirty="0" smtClean="0"/>
                        <a:t> Language </a:t>
                      </a:r>
                      <a:r>
                        <a:rPr lang="en-US" sz="900" b="0" dirty="0" smtClean="0"/>
                        <a:t>Processing</a:t>
                      </a:r>
                    </a:p>
                    <a:p>
                      <a:pPr algn="ctr">
                        <a:lnSpc>
                          <a:spcPct val="150000"/>
                        </a:lnSpc>
                      </a:pP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Build Models, Evaluate Results</a:t>
                      </a:r>
                    </a:p>
                    <a:p>
                      <a:pPr algn="ctr">
                        <a:lnSpc>
                          <a:spcPct val="150000"/>
                        </a:lnSpc>
                      </a:pPr>
                      <a:endParaRPr lang="en-US" sz="900" b="0" dirty="0"/>
                    </a:p>
                  </a:txBody>
                  <a:tcPr/>
                </a:tc>
              </a:tr>
              <a:tr h="478139">
                <a:tc>
                  <a:txBody>
                    <a:bodyPr/>
                    <a:lstStyle/>
                    <a:p>
                      <a:pPr algn="ctr">
                        <a:lnSpc>
                          <a:spcPct val="150000"/>
                        </a:lnSpc>
                      </a:pPr>
                      <a:r>
                        <a:rPr lang="en-US" sz="900" b="0" dirty="0" smtClean="0"/>
                        <a:t>7</a:t>
                      </a:r>
                      <a:endParaRPr lang="en-US" sz="900" b="0" dirty="0"/>
                    </a:p>
                  </a:txBody>
                  <a:tcPr/>
                </a:tc>
                <a:tc>
                  <a:txBody>
                    <a:bodyPr/>
                    <a:lstStyle/>
                    <a:p>
                      <a:pPr algn="ctr">
                        <a:lnSpc>
                          <a:spcPct val="150000"/>
                        </a:lnSpc>
                      </a:pPr>
                      <a:r>
                        <a:rPr lang="en-US" sz="900" b="0" baseline="0" dirty="0" smtClean="0"/>
                        <a:t>Web Scraping, APIs, Flask</a:t>
                      </a:r>
                      <a:endParaRPr lang="en-US" sz="900" b="0" dirty="0"/>
                    </a:p>
                  </a:txBody>
                  <a:tcPr/>
                </a:tc>
                <a:tc>
                  <a:txBody>
                    <a:bodyPr/>
                    <a:lstStyle/>
                    <a:p>
                      <a:pPr algn="ctr">
                        <a:lnSpc>
                          <a:spcPct val="150000"/>
                        </a:lnSpc>
                      </a:pPr>
                      <a:r>
                        <a:rPr lang="en-US" sz="900" b="0" dirty="0" smtClean="0"/>
                        <a:t>Data Acquisition, Deployment</a:t>
                      </a:r>
                      <a:endParaRPr lang="en-US" sz="900" b="0" dirty="0"/>
                    </a:p>
                  </a:txBody>
                  <a:tcPr/>
                </a:tc>
              </a:tr>
              <a:tr h="478139">
                <a:tc>
                  <a:txBody>
                    <a:bodyPr/>
                    <a:lstStyle/>
                    <a:p>
                      <a:pPr algn="ctr">
                        <a:lnSpc>
                          <a:spcPct val="150000"/>
                        </a:lnSpc>
                      </a:pPr>
                      <a:r>
                        <a:rPr lang="en-US" sz="900" b="0" dirty="0" smtClean="0"/>
                        <a:t>8</a:t>
                      </a:r>
                      <a:endParaRPr lang="en-US" sz="900" b="0" dirty="0"/>
                    </a:p>
                  </a:txBody>
                  <a:tcPr/>
                </a:tc>
                <a:tc>
                  <a:txBody>
                    <a:bodyPr/>
                    <a:lstStyle/>
                    <a:p>
                      <a:pPr algn="ctr">
                        <a:lnSpc>
                          <a:spcPct val="150000"/>
                        </a:lnSpc>
                      </a:pPr>
                      <a:r>
                        <a:rPr lang="en-US" sz="900" b="0" dirty="0" smtClean="0"/>
                        <a:t>Big Data (Spark, </a:t>
                      </a:r>
                      <a:r>
                        <a:rPr lang="en-US" sz="900" b="0" dirty="0" err="1" smtClean="0"/>
                        <a:t>Hadoop</a:t>
                      </a:r>
                      <a:r>
                        <a:rPr lang="en-US" sz="900" b="0" dirty="0" smtClean="0"/>
                        <a:t>), Databases</a:t>
                      </a:r>
                      <a:endParaRPr lang="en-US" sz="900" b="0" dirty="0"/>
                    </a:p>
                  </a:txBody>
                  <a:tcPr/>
                </a:tc>
                <a:tc>
                  <a:txBody>
                    <a:bodyPr/>
                    <a:lstStyle/>
                    <a:p>
                      <a:pPr algn="ctr">
                        <a:lnSpc>
                          <a:spcPct val="150000"/>
                        </a:lnSpc>
                      </a:pPr>
                      <a:r>
                        <a:rPr lang="en-US" sz="900" b="0" dirty="0" smtClean="0"/>
                        <a:t>Data Storage, Data Deployment</a:t>
                      </a:r>
                      <a:endParaRPr lang="en-US" sz="900" b="0" dirty="0"/>
                    </a:p>
                  </a:txBody>
                  <a:tcPr/>
                </a:tc>
              </a:tr>
              <a:tr h="673742">
                <a:tc>
                  <a:txBody>
                    <a:bodyPr/>
                    <a:lstStyle/>
                    <a:p>
                      <a:pPr algn="ctr">
                        <a:lnSpc>
                          <a:spcPct val="150000"/>
                        </a:lnSpc>
                      </a:pPr>
                      <a:r>
                        <a:rPr lang="en-US" sz="900" b="0" dirty="0" smtClean="0"/>
                        <a:t>9</a:t>
                      </a:r>
                      <a:endParaRPr lang="en-US" sz="900" b="0" dirty="0"/>
                    </a:p>
                  </a:txBody>
                  <a:tcPr/>
                </a:tc>
                <a:tc>
                  <a:txBody>
                    <a:bodyPr/>
                    <a:lstStyle/>
                    <a:p>
                      <a:pPr algn="ctr">
                        <a:lnSpc>
                          <a:spcPct val="150000"/>
                        </a:lnSpc>
                      </a:pPr>
                      <a:r>
                        <a:rPr lang="en-US" sz="900" b="0" baseline="0" dirty="0" smtClean="0"/>
                        <a:t>Recommender Systems, A/B Testing and Multi-Armed Bandits</a:t>
                      </a:r>
                      <a:endParaRPr lang="en-US" sz="900" b="0" dirty="0"/>
                    </a:p>
                  </a:txBody>
                  <a:tcPr/>
                </a:tc>
                <a:tc>
                  <a:txBody>
                    <a:bodyPr/>
                    <a:lstStyle/>
                    <a:p>
                      <a:pPr algn="ctr">
                        <a:lnSpc>
                          <a:spcPct val="150000"/>
                        </a:lnSpc>
                      </a:pPr>
                      <a:r>
                        <a:rPr lang="en-US" sz="900" b="0" dirty="0" smtClean="0"/>
                        <a:t>Model Evaluation and Validation, End</a:t>
                      </a:r>
                      <a:r>
                        <a:rPr lang="en-US" sz="900" b="0" baseline="0" dirty="0" smtClean="0"/>
                        <a:t> to End Data Products</a:t>
                      </a:r>
                      <a:endParaRPr lang="en-US" sz="900" b="0" dirty="0"/>
                    </a:p>
                  </a:txBody>
                  <a:tcPr/>
                </a:tc>
              </a:tr>
              <a:tr h="673742">
                <a:tc>
                  <a:txBody>
                    <a:bodyPr/>
                    <a:lstStyle/>
                    <a:p>
                      <a:pPr algn="ctr">
                        <a:lnSpc>
                          <a:spcPct val="150000"/>
                        </a:lnSpc>
                      </a:pPr>
                      <a:r>
                        <a:rPr lang="en-US" sz="900" b="0" dirty="0" smtClean="0"/>
                        <a:t>10-12</a:t>
                      </a:r>
                      <a:endParaRPr lang="en-US" sz="900" b="0" dirty="0"/>
                    </a:p>
                  </a:txBody>
                  <a:tcPr/>
                </a:tc>
                <a:tc>
                  <a:txBody>
                    <a:bodyPr/>
                    <a:lstStyle/>
                    <a:p>
                      <a:pPr algn="ctr">
                        <a:lnSpc>
                          <a:spcPct val="150000"/>
                        </a:lnSpc>
                      </a:pPr>
                      <a:r>
                        <a:rPr lang="en-US" sz="900" b="0" dirty="0" smtClean="0"/>
                        <a:t>Deep</a:t>
                      </a:r>
                      <a:r>
                        <a:rPr lang="en-US" sz="900" b="0" baseline="0" dirty="0" smtClean="0"/>
                        <a:t> Learning, Capstone</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End</a:t>
                      </a:r>
                      <a:r>
                        <a:rPr lang="en-US" sz="900" b="0" baseline="0" dirty="0" smtClean="0"/>
                        <a:t> to End Data Products</a:t>
                      </a:r>
                      <a:endParaRPr lang="en-US" sz="900" b="0" dirty="0" smtClean="0"/>
                    </a:p>
                    <a:p>
                      <a:pPr algn="ctr">
                        <a:lnSpc>
                          <a:spcPct val="150000"/>
                        </a:lnSpc>
                      </a:pPr>
                      <a:endParaRPr lang="en-US" sz="900" b="0" dirty="0"/>
                    </a:p>
                  </a:txBody>
                  <a:tcPr/>
                </a:tc>
              </a:tr>
            </a:tbl>
          </a:graphicData>
        </a:graphic>
      </p:graphicFrame>
    </p:spTree>
    <p:extLst>
      <p:ext uri="{BB962C8B-B14F-4D97-AF65-F5344CB8AC3E}">
        <p14:creationId xmlns:p14="http://schemas.microsoft.com/office/powerpoint/2010/main" val="2658485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IMMERSIVE: CAPSTONES</a:t>
            </a:r>
            <a:endParaRPr lang="en-US" dirty="0"/>
          </a:p>
        </p:txBody>
      </p:sp>
      <p:pic>
        <p:nvPicPr>
          <p:cNvPr id="7" name="Picture 6"/>
          <p:cNvPicPr>
            <a:picLocks noChangeAspect="1"/>
          </p:cNvPicPr>
          <p:nvPr/>
        </p:nvPicPr>
        <p:blipFill>
          <a:blip r:embed="rId2"/>
          <a:stretch>
            <a:fillRect/>
          </a:stretch>
        </p:blipFill>
        <p:spPr>
          <a:xfrm>
            <a:off x="2350977" y="1160150"/>
            <a:ext cx="3543614" cy="2511237"/>
          </a:xfrm>
          <a:prstGeom prst="rect">
            <a:avLst/>
          </a:prstGeom>
        </p:spPr>
      </p:pic>
      <p:pic>
        <p:nvPicPr>
          <p:cNvPr id="12" name="Picture 11"/>
          <p:cNvPicPr>
            <a:picLocks noChangeAspect="1"/>
          </p:cNvPicPr>
          <p:nvPr/>
        </p:nvPicPr>
        <p:blipFill>
          <a:blip r:embed="rId3"/>
          <a:stretch>
            <a:fillRect/>
          </a:stretch>
        </p:blipFill>
        <p:spPr>
          <a:xfrm>
            <a:off x="146310" y="924247"/>
            <a:ext cx="2265768" cy="2747140"/>
          </a:xfrm>
          <a:prstGeom prst="rect">
            <a:avLst/>
          </a:prstGeom>
        </p:spPr>
      </p:pic>
      <p:pic>
        <p:nvPicPr>
          <p:cNvPr id="13" name="Picture 12"/>
          <p:cNvPicPr>
            <a:picLocks noChangeAspect="1"/>
          </p:cNvPicPr>
          <p:nvPr/>
        </p:nvPicPr>
        <p:blipFill>
          <a:blip r:embed="rId4"/>
          <a:stretch>
            <a:fillRect/>
          </a:stretch>
        </p:blipFill>
        <p:spPr>
          <a:xfrm>
            <a:off x="5894591" y="2415769"/>
            <a:ext cx="3046639" cy="2318671"/>
          </a:xfrm>
          <a:prstGeom prst="rect">
            <a:avLst/>
          </a:prstGeom>
        </p:spPr>
      </p:pic>
      <p:pic>
        <p:nvPicPr>
          <p:cNvPr id="14" name="Picture 13"/>
          <p:cNvPicPr>
            <a:picLocks noChangeAspect="1"/>
          </p:cNvPicPr>
          <p:nvPr/>
        </p:nvPicPr>
        <p:blipFill>
          <a:blip r:embed="rId5"/>
          <a:stretch>
            <a:fillRect/>
          </a:stretch>
        </p:blipFill>
        <p:spPr>
          <a:xfrm>
            <a:off x="1121907" y="3766825"/>
            <a:ext cx="3148917" cy="967615"/>
          </a:xfrm>
          <a:prstGeom prst="rect">
            <a:avLst/>
          </a:prstGeom>
        </p:spPr>
      </p:pic>
      <p:pic>
        <p:nvPicPr>
          <p:cNvPr id="18" name="Picture 17"/>
          <p:cNvPicPr>
            <a:picLocks noChangeAspect="1"/>
          </p:cNvPicPr>
          <p:nvPr/>
        </p:nvPicPr>
        <p:blipFill>
          <a:blip r:embed="rId6"/>
          <a:stretch>
            <a:fillRect/>
          </a:stretch>
        </p:blipFill>
        <p:spPr>
          <a:xfrm>
            <a:off x="5894591" y="0"/>
            <a:ext cx="3249409" cy="1968232"/>
          </a:xfrm>
          <a:prstGeom prst="rect">
            <a:avLst/>
          </a:prstGeom>
        </p:spPr>
      </p:pic>
    </p:spTree>
    <p:extLst>
      <p:ext uri="{BB962C8B-B14F-4D97-AF65-F5344CB8AC3E}">
        <p14:creationId xmlns:p14="http://schemas.microsoft.com/office/powerpoint/2010/main" val="183120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ctr"/>
            <a:endParaRPr lang="en-US" sz="4500" b="1" dirty="0" smtClean="0"/>
          </a:p>
          <a:p>
            <a:pPr algn="ctr"/>
            <a:endParaRPr lang="en-US" sz="4500" b="1" dirty="0"/>
          </a:p>
          <a:p>
            <a:pPr algn="ctr"/>
            <a:r>
              <a:rPr lang="en-US" sz="4500" b="1" dirty="0" smtClean="0"/>
              <a:t>Questions?</a:t>
            </a:r>
            <a:endParaRPr lang="en-US" sz="4500" b="1" dirty="0"/>
          </a:p>
        </p:txBody>
      </p:sp>
    </p:spTree>
    <p:extLst>
      <p:ext uri="{BB962C8B-B14F-4D97-AF65-F5344CB8AC3E}">
        <p14:creationId xmlns:p14="http://schemas.microsoft.com/office/powerpoint/2010/main" val="92250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INTRODUCTIONS</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457200" lvl="0" indent="-228600" rtl="0">
              <a:spcBef>
                <a:spcPts val="0"/>
              </a:spcBef>
            </a:pPr>
            <a:endParaRPr lang="en-US" sz="2000" dirty="0" smtClean="0"/>
          </a:p>
          <a:p>
            <a:pPr marL="514350" lvl="0" indent="-285750" rtl="0">
              <a:spcBef>
                <a:spcPts val="0"/>
              </a:spcBef>
              <a:buFont typeface="Arial"/>
              <a:buChar char="•"/>
            </a:pPr>
            <a:r>
              <a:rPr lang="en-US" sz="2000" dirty="0" smtClean="0"/>
              <a:t>Why are you spending the next 3 months at General Assembly?</a:t>
            </a:r>
          </a:p>
          <a:p>
            <a:pPr marL="228600" lvl="0" rtl="0">
              <a:spcBef>
                <a:spcPts val="0"/>
              </a:spcBef>
            </a:pPr>
            <a:endParaRPr lang="en-US" sz="2000" dirty="0" smtClean="0"/>
          </a:p>
          <a:p>
            <a:pPr marL="514350" lvl="0" indent="-285750" rtl="0">
              <a:spcBef>
                <a:spcPts val="0"/>
              </a:spcBef>
              <a:buFont typeface="Arial"/>
              <a:buChar char="•"/>
            </a:pPr>
            <a:r>
              <a:rPr lang="en-US" sz="2000" dirty="0" smtClean="0"/>
              <a:t>Beyond technical skills, how do you want to grow in the next 3 months? </a:t>
            </a:r>
          </a:p>
          <a:p>
            <a:pPr marL="514350" lvl="0" indent="-285750" rtl="0">
              <a:spcBef>
                <a:spcPts val="0"/>
              </a:spcBef>
              <a:buFont typeface="Arial"/>
              <a:buChar char="•"/>
            </a:pPr>
            <a:endParaRPr lang="en-US" sz="2000" dirty="0"/>
          </a:p>
          <a:p>
            <a:pPr marL="514350" indent="-285750">
              <a:buFont typeface="Arial"/>
              <a:buChar char="•"/>
            </a:pPr>
            <a:r>
              <a:rPr lang="en-US" sz="2000" dirty="0"/>
              <a:t>What is one thing that </a:t>
            </a:r>
            <a:r>
              <a:rPr lang="en-US" sz="2000" b="1" dirty="0"/>
              <a:t>you believe is possible </a:t>
            </a:r>
            <a:r>
              <a:rPr lang="en-US" sz="2000" dirty="0"/>
              <a:t>that others believe is impossible?</a:t>
            </a:r>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514350" lvl="0" indent="-285750" rtl="0">
              <a:spcBef>
                <a:spcPts val="0"/>
              </a:spcBef>
              <a:buFont typeface="Arial"/>
              <a:buChar char="•"/>
            </a:pPr>
            <a:endParaRPr lang="en" sz="20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a:t>INTRODUCTIONS</a:t>
            </a:r>
          </a:p>
        </p:txBody>
      </p:sp>
      <p:sp>
        <p:nvSpPr>
          <p:cNvPr id="3" name="Subtitle 2"/>
          <p:cNvSpPr>
            <a:spLocks noGrp="1"/>
          </p:cNvSpPr>
          <p:nvPr>
            <p:ph type="subTitle" idx="1"/>
          </p:nvPr>
        </p:nvSpPr>
        <p:spPr>
          <a:xfrm>
            <a:off x="320274" y="1139616"/>
            <a:ext cx="8517113" cy="3576883"/>
          </a:xfrm>
        </p:spPr>
        <p:txBody>
          <a:bodyPr/>
          <a:lstStyle/>
          <a:p>
            <a:pPr marL="285750" lvl="0" indent="-285750">
              <a:buFont typeface="Arial"/>
              <a:buChar char="•"/>
            </a:pPr>
            <a:r>
              <a:rPr lang="en-US" sz="1600" dirty="0" smtClean="0">
                <a:solidFill>
                  <a:srgbClr val="333333"/>
                </a:solidFill>
                <a:highlight>
                  <a:srgbClr val="FFFFFF"/>
                </a:highlight>
                <a:latin typeface="Arial"/>
                <a:ea typeface="Arial"/>
                <a:cs typeface="Arial"/>
                <a:sym typeface="Arial"/>
              </a:rPr>
              <a:t>Data Products drive decisions (e.g. Amazon’s Rec Engine), automate complex tasks (self-driving cars), and uncover hidden patterns (Deep Learning for Genomics). </a:t>
            </a:r>
          </a:p>
          <a:p>
            <a:pPr lvl="0"/>
            <a:endParaRPr lang="en-US" dirty="0">
              <a:solidFill>
                <a:srgbClr val="333333"/>
              </a:solidFill>
              <a:highlight>
                <a:srgbClr val="FFFFFF"/>
              </a:highlight>
              <a:latin typeface="Arial"/>
              <a:ea typeface="Arial"/>
              <a:cs typeface="Arial"/>
              <a:sym typeface="Arial"/>
            </a:endParaRPr>
          </a:p>
          <a:p>
            <a:pPr marL="285750" lvl="0" indent="-285750">
              <a:buFont typeface="Arial"/>
              <a:buChar char="•"/>
            </a:pPr>
            <a:r>
              <a:rPr lang="en-US" dirty="0" smtClean="0">
                <a:solidFill>
                  <a:srgbClr val="333333"/>
                </a:solidFill>
                <a:highlight>
                  <a:srgbClr val="FFFFFF"/>
                </a:highlight>
                <a:latin typeface="Arial"/>
                <a:ea typeface="Arial"/>
                <a:cs typeface="Arial"/>
                <a:sym typeface="Arial"/>
              </a:rPr>
              <a:t>With a group of three people, envision a data product from scratch:</a:t>
            </a:r>
          </a:p>
          <a:p>
            <a:pPr marL="285750" lvl="1" indent="-285750">
              <a:buFont typeface="Arial"/>
              <a:buChar char="•"/>
            </a:pPr>
            <a:r>
              <a:rPr lang="en-US" dirty="0" smtClean="0">
                <a:solidFill>
                  <a:srgbClr val="333333"/>
                </a:solidFill>
                <a:highlight>
                  <a:srgbClr val="FFFFFF"/>
                </a:highlight>
                <a:latin typeface="Arial"/>
                <a:ea typeface="Arial"/>
                <a:cs typeface="Arial"/>
                <a:sym typeface="Arial"/>
              </a:rPr>
              <a:t>What problem will the data product solve?</a:t>
            </a:r>
          </a:p>
          <a:p>
            <a:pPr marL="285750" lvl="1" indent="-285750">
              <a:buFont typeface="Arial"/>
              <a:buChar char="•"/>
            </a:pPr>
            <a:r>
              <a:rPr lang="en-US" dirty="0" smtClean="0">
                <a:solidFill>
                  <a:srgbClr val="333333"/>
                </a:solidFill>
                <a:highlight>
                  <a:srgbClr val="FFFFFF"/>
                </a:highlight>
                <a:latin typeface="Arial"/>
                <a:ea typeface="Arial"/>
                <a:cs typeface="Arial"/>
                <a:sym typeface="Arial"/>
              </a:rPr>
              <a:t>Who will use it? </a:t>
            </a:r>
          </a:p>
          <a:p>
            <a:pPr marL="285750" lvl="1" indent="-285750">
              <a:buFont typeface="Arial"/>
              <a:buChar char="•"/>
            </a:pPr>
            <a:r>
              <a:rPr lang="en-US" dirty="0" smtClean="0">
                <a:solidFill>
                  <a:srgbClr val="333333"/>
                </a:solidFill>
                <a:highlight>
                  <a:srgbClr val="FFFFFF"/>
                </a:highlight>
                <a:latin typeface="Arial"/>
                <a:ea typeface="Arial"/>
                <a:cs typeface="Arial"/>
                <a:sym typeface="Arial"/>
              </a:rPr>
              <a:t>What broader impact will it have on society? What do you envision the intended and unintended consequences to be?. </a:t>
            </a:r>
          </a:p>
          <a:p>
            <a:pPr marL="285750" lvl="1" indent="-285750">
              <a:buFont typeface="Arial"/>
              <a:buChar char="•"/>
            </a:pPr>
            <a:endParaRPr lang="en-US"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0292520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ctrTitle"/>
          </p:nvPr>
        </p:nvSpPr>
        <p:spPr>
          <a:xfrm>
            <a:off x="311708" y="744575"/>
            <a:ext cx="8520600" cy="2996152"/>
          </a:xfrm>
          <a:prstGeom prst="rect">
            <a:avLst/>
          </a:prstGeom>
        </p:spPr>
        <p:txBody>
          <a:bodyPr lIns="91425" tIns="91425" rIns="91425" bIns="91425" anchor="t" anchorCtr="0">
            <a:noAutofit/>
          </a:bodyPr>
          <a:lstStyle/>
          <a:p>
            <a:pPr lvl="0" algn="ctr"/>
            <a:r>
              <a:rPr lang="en" sz="2000" b="0" dirty="0" smtClean="0"/>
              <a:t/>
            </a:r>
            <a:br>
              <a:rPr lang="en" sz="2000" b="0" dirty="0" smtClean="0"/>
            </a:br>
            <a:r>
              <a:rPr lang="en" sz="2000" b="0" dirty="0" smtClean="0"/>
              <a:t/>
            </a:r>
            <a:br>
              <a:rPr lang="en" sz="2000" b="0" dirty="0" smtClean="0"/>
            </a:br>
            <a:r>
              <a:rPr lang="en" sz="2000" b="0" dirty="0" smtClean="0"/>
              <a:t>“Programs </a:t>
            </a:r>
            <a:r>
              <a:rPr lang="en" sz="2000" b="0" dirty="0"/>
              <a:t>are not just algorithms as concepts or applied ideas. They are algorithms in </a:t>
            </a:r>
            <a:r>
              <a:rPr lang="en" sz="2000" b="0" dirty="0" smtClean="0"/>
              <a:t>motion</a:t>
            </a:r>
            <a:r>
              <a:rPr lang="en" sz="2000" b="0" dirty="0"/>
              <a:t>. Code is uniquely kinetic. It acts and interacts with </a:t>
            </a:r>
            <a:r>
              <a:rPr lang="en" sz="2000" b="0" dirty="0" smtClean="0"/>
              <a:t>itself, </a:t>
            </a:r>
            <a:r>
              <a:rPr lang="en" sz="2000" b="0" dirty="0"/>
              <a:t>with the world. In code, the mental and the material are one. Code moves. It changes the </a:t>
            </a:r>
            <a:r>
              <a:rPr lang="en" sz="2000" b="0" dirty="0" smtClean="0"/>
              <a:t>world.” </a:t>
            </a:r>
            <a:br>
              <a:rPr lang="en" sz="2000" b="0" dirty="0" smtClean="0"/>
            </a:br>
            <a:r>
              <a:rPr lang="en" sz="2000" b="0" dirty="0"/>
              <a:t/>
            </a:r>
            <a:br>
              <a:rPr lang="en" sz="2000" b="0" dirty="0"/>
            </a:br>
            <a:r>
              <a:rPr lang="en" sz="2000" b="0" dirty="0" smtClean="0"/>
              <a:t>Vikram Chandra, </a:t>
            </a:r>
            <a:r>
              <a:rPr lang="en" sz="2000" b="0" i="1" dirty="0" smtClean="0"/>
              <a:t>Geek Sublime</a:t>
            </a:r>
            <a:endParaRPr lang="en" sz="2000" b="0" i="1"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311"/>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9229" y="535374"/>
            <a:ext cx="5653842" cy="4025268"/>
          </a:xfrm>
          <a:prstGeom prst="rect">
            <a:avLst/>
          </a:prstGeom>
        </p:spPr>
      </p:pic>
    </p:spTree>
    <p:extLst>
      <p:ext uri="{BB962C8B-B14F-4D97-AF65-F5344CB8AC3E}">
        <p14:creationId xmlns:p14="http://schemas.microsoft.com/office/powerpoint/2010/main" val="42456226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7336" y="661152"/>
            <a:ext cx="6071355" cy="391471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6034" y="704386"/>
            <a:ext cx="6306207" cy="3945719"/>
          </a:xfrm>
          <a:prstGeom prst="rect">
            <a:avLst/>
          </a:prstGeom>
        </p:spPr>
      </p:pic>
    </p:spTree>
    <p:extLst>
      <p:ext uri="{BB962C8B-B14F-4D97-AF65-F5344CB8AC3E}">
        <p14:creationId xmlns:p14="http://schemas.microsoft.com/office/powerpoint/2010/main" val="711501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txBox="1">
            <a:spLocks noGrp="1"/>
          </p:cNvSpPr>
          <p:nvPr>
            <p:ph type="title"/>
          </p:nvPr>
        </p:nvSpPr>
        <p:spPr>
          <a:xfrm>
            <a:off x="386106" y="517575"/>
            <a:ext cx="5398208" cy="459300"/>
          </a:xfrm>
          <a:prstGeom prst="rect">
            <a:avLst/>
          </a:prstGeom>
        </p:spPr>
        <p:txBody>
          <a:bodyPr lIns="91425" tIns="91425" rIns="91425" bIns="91425" anchor="t" anchorCtr="0">
            <a:noAutofit/>
          </a:bodyPr>
          <a:lstStyle/>
          <a:p>
            <a:pPr lvl="0" rtl="0">
              <a:spcBef>
                <a:spcPts val="0"/>
              </a:spcBef>
              <a:buNone/>
            </a:pPr>
            <a:r>
              <a:rPr lang="en-US" dirty="0" smtClean="0"/>
              <a:t>DATA SCIENCE: PROCESS</a:t>
            </a:r>
            <a:endParaRPr lang="en" dirty="0"/>
          </a:p>
        </p:txBody>
      </p:sp>
      <p:pic>
        <p:nvPicPr>
          <p:cNvPr id="8" name="Picture 7"/>
          <p:cNvPicPr>
            <a:picLocks noChangeAspect="1"/>
          </p:cNvPicPr>
          <p:nvPr/>
        </p:nvPicPr>
        <p:blipFill>
          <a:blip r:embed="rId3"/>
          <a:stretch>
            <a:fillRect/>
          </a:stretch>
        </p:blipFill>
        <p:spPr>
          <a:xfrm>
            <a:off x="4401059" y="217485"/>
            <a:ext cx="4027514" cy="4404425"/>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406</Words>
  <Application>Microsoft Macintosh PowerPoint</Application>
  <PresentationFormat>On-screen Show (16:9)</PresentationFormat>
  <Paragraphs>75</Paragraphs>
  <Slides>13</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Permanent Marker</vt:lpstr>
      <vt:lpstr>Oswald</vt:lpstr>
      <vt:lpstr>GA Template</vt:lpstr>
      <vt:lpstr>GA SF: Data Science Immersive</vt:lpstr>
      <vt:lpstr>INTRODUCTIONS</vt:lpstr>
      <vt:lpstr>INTRODUCTIONS</vt:lpstr>
      <vt:lpstr>  “Programs are not just algorithms as concepts or applied ideas. They are algorithms in motion. Code is uniquely kinetic. It acts and interacts with itself, with the world. In code, the mental and the material are one. Code moves. It changes the world.”   Vikram Chandra, Geek Sublime</vt:lpstr>
      <vt:lpstr>PowerPoint Presentation</vt:lpstr>
      <vt:lpstr>PowerPoint Presentation</vt:lpstr>
      <vt:lpstr>PowerPoint Presentation</vt:lpstr>
      <vt:lpstr>PowerPoint Presentation</vt:lpstr>
      <vt:lpstr>DATA SCIENCE: PROCESS</vt:lpstr>
      <vt:lpstr>DATA SCIENCE: PROCESS</vt:lpstr>
      <vt:lpstr>DATA SCIENCE IMMERSIVE</vt:lpstr>
      <vt:lpstr>DATA SCIENCE IMMERSIVE: CAPSTONES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SF: Data Science Immersive</dc:title>
  <cp:lastModifiedBy>Vru Vora</cp:lastModifiedBy>
  <cp:revision>13</cp:revision>
  <dcterms:modified xsi:type="dcterms:W3CDTF">2017-01-30T10:33:31Z</dcterms:modified>
</cp:coreProperties>
</file>